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Lst>
  <p:sldSz cx="7556500" cy="10693400"/>
  <p:notesSz cx="6858000" cy="9144000"/>
  <p:embeddedFontLst>
    <p:embeddedFont>
      <p:font typeface="Fredoka" panose="020B0604020202020204" charset="0"/>
      <p:regular r:id="rId6"/>
    </p:embeddedFont>
    <p:embeddedFont>
      <p:font typeface="Poppins" panose="00000500000000000000" pitchFamily="2" charset="0"/>
      <p:regular r:id="rId7"/>
    </p:embeddedFont>
    <p:embeddedFont>
      <p:font typeface="Poppins Bold" panose="020B0604020202020204" charset="0"/>
      <p:regular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125" d="100"/>
          <a:sy n="125" d="100"/>
        </p:scale>
        <p:origin x="869" y="-3821"/>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3" Type="http://schemas.openxmlformats.org/officeDocument/2006/relationships/customXml" Target="../customXml/item3.xml"/><Relationship Id="rId7" Type="http://schemas.openxmlformats.org/officeDocument/2006/relationships/font" Target="fonts/font2.fntdata"/><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font" Target="fonts/font1.fntdata"/><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F4EA"/>
        </a:solidFill>
        <a:effectLst/>
      </p:bgPr>
    </p:bg>
    <p:spTree>
      <p:nvGrpSpPr>
        <p:cNvPr id="1" name=""/>
        <p:cNvGrpSpPr/>
        <p:nvPr/>
      </p:nvGrpSpPr>
      <p:grpSpPr>
        <a:xfrm>
          <a:off x="0" y="0"/>
          <a:ext cx="0" cy="0"/>
          <a:chOff x="0" y="0"/>
          <a:chExt cx="0" cy="0"/>
        </a:xfrm>
      </p:grpSpPr>
      <p:sp>
        <p:nvSpPr>
          <p:cNvPr id="2" name="TextBox 2"/>
          <p:cNvSpPr txBox="1"/>
          <p:nvPr/>
        </p:nvSpPr>
        <p:spPr>
          <a:xfrm>
            <a:off x="1127945" y="105566"/>
            <a:ext cx="5206956" cy="1293574"/>
          </a:xfrm>
          <a:prstGeom prst="rect">
            <a:avLst/>
          </a:prstGeom>
        </p:spPr>
        <p:txBody>
          <a:bodyPr lIns="0" tIns="0" rIns="0" bIns="0" rtlCol="0" anchor="t">
            <a:spAutoFit/>
          </a:bodyPr>
          <a:lstStyle/>
          <a:p>
            <a:pPr algn="ctr">
              <a:lnSpc>
                <a:spcPts val="5100"/>
              </a:lnSpc>
            </a:pPr>
            <a:r>
              <a:rPr lang="en-US" sz="4474" spc="232">
                <a:solidFill>
                  <a:srgbClr val="5C7561"/>
                </a:solidFill>
                <a:latin typeface="Fredoka"/>
                <a:ea typeface="Fredoka"/>
                <a:cs typeface="Fredoka"/>
                <a:sym typeface="Fredoka"/>
              </a:rPr>
              <a:t>CLASSROOM NEWSLETTER</a:t>
            </a:r>
          </a:p>
        </p:txBody>
      </p:sp>
      <p:sp>
        <p:nvSpPr>
          <p:cNvPr id="3" name="Freeform 3"/>
          <p:cNvSpPr/>
          <p:nvPr/>
        </p:nvSpPr>
        <p:spPr>
          <a:xfrm rot="316279">
            <a:off x="8639" y="780844"/>
            <a:ext cx="1135874" cy="2498922"/>
          </a:xfrm>
          <a:custGeom>
            <a:avLst/>
            <a:gdLst/>
            <a:ahLst/>
            <a:cxnLst/>
            <a:rect l="l" t="t" r="r" b="b"/>
            <a:pathLst>
              <a:path w="1135874" h="2498922">
                <a:moveTo>
                  <a:pt x="0" y="0"/>
                </a:moveTo>
                <a:lnTo>
                  <a:pt x="1135874" y="0"/>
                </a:lnTo>
                <a:lnTo>
                  <a:pt x="1135874" y="2498922"/>
                </a:lnTo>
                <a:lnTo>
                  <a:pt x="0" y="249892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4" name="Group 4"/>
          <p:cNvGrpSpPr/>
          <p:nvPr/>
        </p:nvGrpSpPr>
        <p:grpSpPr>
          <a:xfrm>
            <a:off x="-550886" y="3852394"/>
            <a:ext cx="1476480" cy="924395"/>
            <a:chOff x="0" y="0"/>
            <a:chExt cx="529137" cy="331282"/>
          </a:xfrm>
        </p:grpSpPr>
        <p:sp>
          <p:nvSpPr>
            <p:cNvPr id="5" name="Freeform 5"/>
            <p:cNvSpPr/>
            <p:nvPr/>
          </p:nvSpPr>
          <p:spPr>
            <a:xfrm>
              <a:off x="0" y="0"/>
              <a:ext cx="529137" cy="331282"/>
            </a:xfrm>
            <a:custGeom>
              <a:avLst/>
              <a:gdLst/>
              <a:ahLst/>
              <a:cxnLst/>
              <a:rect l="l" t="t" r="r" b="b"/>
              <a:pathLst>
                <a:path w="529137" h="331282">
                  <a:moveTo>
                    <a:pt x="0" y="0"/>
                  </a:moveTo>
                  <a:lnTo>
                    <a:pt x="529137" y="0"/>
                  </a:lnTo>
                  <a:lnTo>
                    <a:pt x="529137" y="331282"/>
                  </a:lnTo>
                  <a:lnTo>
                    <a:pt x="0" y="331282"/>
                  </a:lnTo>
                  <a:close/>
                </a:path>
              </a:pathLst>
            </a:custGeom>
            <a:solidFill>
              <a:srgbClr val="FAF4EA"/>
            </a:solidFill>
          </p:spPr>
          <p:txBody>
            <a:bodyPr/>
            <a:lstStyle/>
            <a:p>
              <a:endParaRPr lang="en-GB"/>
            </a:p>
          </p:txBody>
        </p:sp>
        <p:sp>
          <p:nvSpPr>
            <p:cNvPr id="6" name="TextBox 6"/>
            <p:cNvSpPr txBox="1"/>
            <p:nvPr/>
          </p:nvSpPr>
          <p:spPr>
            <a:xfrm>
              <a:off x="0" y="-28575"/>
              <a:ext cx="529137" cy="359857"/>
            </a:xfrm>
            <a:prstGeom prst="rect">
              <a:avLst/>
            </a:prstGeom>
          </p:spPr>
          <p:txBody>
            <a:bodyPr lIns="49412" tIns="49412" rIns="49412" bIns="49412" rtlCol="0" anchor="ctr"/>
            <a:lstStyle/>
            <a:p>
              <a:pPr algn="ctr">
                <a:lnSpc>
                  <a:spcPts val="1770"/>
                </a:lnSpc>
              </a:pPr>
              <a:endParaRPr/>
            </a:p>
          </p:txBody>
        </p:sp>
      </p:grpSp>
      <p:grpSp>
        <p:nvGrpSpPr>
          <p:cNvPr id="7" name="Group 7"/>
          <p:cNvGrpSpPr/>
          <p:nvPr/>
        </p:nvGrpSpPr>
        <p:grpSpPr>
          <a:xfrm>
            <a:off x="187354" y="2323577"/>
            <a:ext cx="4087315" cy="8260423"/>
            <a:chOff x="0" y="0"/>
            <a:chExt cx="1449072" cy="2928560"/>
          </a:xfrm>
        </p:grpSpPr>
        <p:sp>
          <p:nvSpPr>
            <p:cNvPr id="8" name="Freeform 8"/>
            <p:cNvSpPr/>
            <p:nvPr/>
          </p:nvSpPr>
          <p:spPr>
            <a:xfrm>
              <a:off x="0" y="0"/>
              <a:ext cx="1449072" cy="2928560"/>
            </a:xfrm>
            <a:custGeom>
              <a:avLst/>
              <a:gdLst/>
              <a:ahLst/>
              <a:cxnLst/>
              <a:rect l="l" t="t" r="r" b="b"/>
              <a:pathLst>
                <a:path w="1449072" h="2928560">
                  <a:moveTo>
                    <a:pt x="11365" y="0"/>
                  </a:moveTo>
                  <a:lnTo>
                    <a:pt x="1437707" y="0"/>
                  </a:lnTo>
                  <a:cubicBezTo>
                    <a:pt x="1440721" y="0"/>
                    <a:pt x="1443612" y="1197"/>
                    <a:pt x="1445743" y="3329"/>
                  </a:cubicBezTo>
                  <a:cubicBezTo>
                    <a:pt x="1447875" y="5460"/>
                    <a:pt x="1449072" y="8351"/>
                    <a:pt x="1449072" y="11365"/>
                  </a:cubicBezTo>
                  <a:lnTo>
                    <a:pt x="1449072" y="2917195"/>
                  </a:lnTo>
                  <a:cubicBezTo>
                    <a:pt x="1449072" y="2920209"/>
                    <a:pt x="1447875" y="2923100"/>
                    <a:pt x="1445743" y="2925231"/>
                  </a:cubicBezTo>
                  <a:cubicBezTo>
                    <a:pt x="1443612" y="2927362"/>
                    <a:pt x="1440721" y="2928560"/>
                    <a:pt x="1437707" y="2928560"/>
                  </a:cubicBezTo>
                  <a:lnTo>
                    <a:pt x="11365" y="2928560"/>
                  </a:lnTo>
                  <a:cubicBezTo>
                    <a:pt x="8351" y="2928560"/>
                    <a:pt x="5460" y="2927362"/>
                    <a:pt x="3329" y="2925231"/>
                  </a:cubicBezTo>
                  <a:cubicBezTo>
                    <a:pt x="1197" y="2923100"/>
                    <a:pt x="0" y="2920209"/>
                    <a:pt x="0" y="2917195"/>
                  </a:cubicBezTo>
                  <a:lnTo>
                    <a:pt x="0" y="11365"/>
                  </a:lnTo>
                  <a:cubicBezTo>
                    <a:pt x="0" y="8351"/>
                    <a:pt x="1197" y="5460"/>
                    <a:pt x="3329" y="3329"/>
                  </a:cubicBezTo>
                  <a:cubicBezTo>
                    <a:pt x="5460" y="1197"/>
                    <a:pt x="8351" y="0"/>
                    <a:pt x="11365" y="0"/>
                  </a:cubicBezTo>
                  <a:close/>
                </a:path>
              </a:pathLst>
            </a:custGeom>
            <a:solidFill>
              <a:srgbClr val="F9F7F3"/>
            </a:solidFill>
            <a:ln w="28575" cap="sq">
              <a:solidFill>
                <a:srgbClr val="5C7561"/>
              </a:solidFill>
              <a:prstDash val="solid"/>
              <a:miter/>
            </a:ln>
          </p:spPr>
          <p:txBody>
            <a:bodyPr/>
            <a:lstStyle/>
            <a:p>
              <a:endParaRPr lang="en-GB"/>
            </a:p>
          </p:txBody>
        </p:sp>
        <p:sp>
          <p:nvSpPr>
            <p:cNvPr id="9" name="TextBox 9"/>
            <p:cNvSpPr txBox="1"/>
            <p:nvPr/>
          </p:nvSpPr>
          <p:spPr>
            <a:xfrm>
              <a:off x="0" y="-19050"/>
              <a:ext cx="1449072" cy="2947610"/>
            </a:xfrm>
            <a:prstGeom prst="rect">
              <a:avLst/>
            </a:prstGeom>
          </p:spPr>
          <p:txBody>
            <a:bodyPr lIns="49827" tIns="49827" rIns="49827" bIns="49827" rtlCol="0" anchor="ctr"/>
            <a:lstStyle/>
            <a:p>
              <a:pPr algn="ctr">
                <a:lnSpc>
                  <a:spcPts val="1385"/>
                </a:lnSpc>
              </a:pPr>
              <a:endParaRPr/>
            </a:p>
          </p:txBody>
        </p:sp>
      </p:grpSp>
      <p:grpSp>
        <p:nvGrpSpPr>
          <p:cNvPr id="10" name="Group 10"/>
          <p:cNvGrpSpPr/>
          <p:nvPr/>
        </p:nvGrpSpPr>
        <p:grpSpPr>
          <a:xfrm>
            <a:off x="1117727" y="1828281"/>
            <a:ext cx="2529972" cy="404048"/>
            <a:chOff x="0" y="0"/>
            <a:chExt cx="896949" cy="143247"/>
          </a:xfrm>
        </p:grpSpPr>
        <p:sp>
          <p:nvSpPr>
            <p:cNvPr id="11" name="Freeform 11"/>
            <p:cNvSpPr/>
            <p:nvPr/>
          </p:nvSpPr>
          <p:spPr>
            <a:xfrm>
              <a:off x="0" y="0"/>
              <a:ext cx="896949" cy="143247"/>
            </a:xfrm>
            <a:custGeom>
              <a:avLst/>
              <a:gdLst/>
              <a:ahLst/>
              <a:cxnLst/>
              <a:rect l="l" t="t" r="r" b="b"/>
              <a:pathLst>
                <a:path w="896949" h="143247">
                  <a:moveTo>
                    <a:pt x="18360" y="0"/>
                  </a:moveTo>
                  <a:lnTo>
                    <a:pt x="878588" y="0"/>
                  </a:lnTo>
                  <a:cubicBezTo>
                    <a:pt x="888728" y="0"/>
                    <a:pt x="896949" y="8220"/>
                    <a:pt x="896949" y="18360"/>
                  </a:cubicBezTo>
                  <a:lnTo>
                    <a:pt x="896949" y="124886"/>
                  </a:lnTo>
                  <a:cubicBezTo>
                    <a:pt x="896949" y="129756"/>
                    <a:pt x="895014" y="134426"/>
                    <a:pt x="891571" y="137869"/>
                  </a:cubicBezTo>
                  <a:cubicBezTo>
                    <a:pt x="888128" y="141312"/>
                    <a:pt x="883458" y="143247"/>
                    <a:pt x="878588" y="143247"/>
                  </a:cubicBezTo>
                  <a:lnTo>
                    <a:pt x="18360" y="143247"/>
                  </a:lnTo>
                  <a:cubicBezTo>
                    <a:pt x="13491" y="143247"/>
                    <a:pt x="8821" y="141312"/>
                    <a:pt x="5378" y="137869"/>
                  </a:cubicBezTo>
                  <a:cubicBezTo>
                    <a:pt x="1934" y="134426"/>
                    <a:pt x="0" y="129756"/>
                    <a:pt x="0" y="124886"/>
                  </a:cubicBezTo>
                  <a:lnTo>
                    <a:pt x="0" y="18360"/>
                  </a:lnTo>
                  <a:cubicBezTo>
                    <a:pt x="0" y="13491"/>
                    <a:pt x="1934" y="8821"/>
                    <a:pt x="5378" y="5378"/>
                  </a:cubicBezTo>
                  <a:cubicBezTo>
                    <a:pt x="8821" y="1934"/>
                    <a:pt x="13491" y="0"/>
                    <a:pt x="18360" y="0"/>
                  </a:cubicBezTo>
                  <a:close/>
                </a:path>
              </a:pathLst>
            </a:custGeom>
            <a:solidFill>
              <a:srgbClr val="5C7561"/>
            </a:solidFill>
            <a:ln cap="sq">
              <a:noFill/>
              <a:prstDash val="solid"/>
              <a:miter/>
            </a:ln>
          </p:spPr>
          <p:txBody>
            <a:bodyPr/>
            <a:lstStyle/>
            <a:p>
              <a:endParaRPr lang="en-GB"/>
            </a:p>
          </p:txBody>
        </p:sp>
        <p:sp>
          <p:nvSpPr>
            <p:cNvPr id="12" name="TextBox 12"/>
            <p:cNvSpPr txBox="1"/>
            <p:nvPr/>
          </p:nvSpPr>
          <p:spPr>
            <a:xfrm>
              <a:off x="0" y="-19050"/>
              <a:ext cx="896949" cy="162297"/>
            </a:xfrm>
            <a:prstGeom prst="rect">
              <a:avLst/>
            </a:prstGeom>
          </p:spPr>
          <p:txBody>
            <a:bodyPr lIns="49827" tIns="49827" rIns="49827" bIns="49827" rtlCol="0" anchor="ctr"/>
            <a:lstStyle/>
            <a:p>
              <a:pPr algn="ctr">
                <a:lnSpc>
                  <a:spcPts val="1385"/>
                </a:lnSpc>
              </a:pPr>
              <a:endParaRPr/>
            </a:p>
          </p:txBody>
        </p:sp>
      </p:grpSp>
      <p:grpSp>
        <p:nvGrpSpPr>
          <p:cNvPr id="13" name="Group 13"/>
          <p:cNvGrpSpPr/>
          <p:nvPr/>
        </p:nvGrpSpPr>
        <p:grpSpPr>
          <a:xfrm>
            <a:off x="6652452" y="3969321"/>
            <a:ext cx="1476480" cy="924395"/>
            <a:chOff x="0" y="0"/>
            <a:chExt cx="529137" cy="331282"/>
          </a:xfrm>
        </p:grpSpPr>
        <p:sp>
          <p:nvSpPr>
            <p:cNvPr id="14" name="Freeform 14"/>
            <p:cNvSpPr/>
            <p:nvPr/>
          </p:nvSpPr>
          <p:spPr>
            <a:xfrm>
              <a:off x="0" y="0"/>
              <a:ext cx="529137" cy="331282"/>
            </a:xfrm>
            <a:custGeom>
              <a:avLst/>
              <a:gdLst/>
              <a:ahLst/>
              <a:cxnLst/>
              <a:rect l="l" t="t" r="r" b="b"/>
              <a:pathLst>
                <a:path w="529137" h="331282">
                  <a:moveTo>
                    <a:pt x="0" y="0"/>
                  </a:moveTo>
                  <a:lnTo>
                    <a:pt x="529137" y="0"/>
                  </a:lnTo>
                  <a:lnTo>
                    <a:pt x="529137" y="331282"/>
                  </a:lnTo>
                  <a:lnTo>
                    <a:pt x="0" y="331282"/>
                  </a:lnTo>
                  <a:close/>
                </a:path>
              </a:pathLst>
            </a:custGeom>
            <a:solidFill>
              <a:srgbClr val="FAF4EA"/>
            </a:solidFill>
          </p:spPr>
          <p:txBody>
            <a:bodyPr/>
            <a:lstStyle/>
            <a:p>
              <a:endParaRPr lang="en-GB"/>
            </a:p>
          </p:txBody>
        </p:sp>
        <p:sp>
          <p:nvSpPr>
            <p:cNvPr id="15" name="TextBox 15"/>
            <p:cNvSpPr txBox="1"/>
            <p:nvPr/>
          </p:nvSpPr>
          <p:spPr>
            <a:xfrm>
              <a:off x="0" y="-28575"/>
              <a:ext cx="529137" cy="359857"/>
            </a:xfrm>
            <a:prstGeom prst="rect">
              <a:avLst/>
            </a:prstGeom>
          </p:spPr>
          <p:txBody>
            <a:bodyPr lIns="49412" tIns="49412" rIns="49412" bIns="49412" rtlCol="0" anchor="ctr"/>
            <a:lstStyle/>
            <a:p>
              <a:pPr algn="ctr">
                <a:lnSpc>
                  <a:spcPts val="1770"/>
                </a:lnSpc>
              </a:pPr>
              <a:endParaRPr/>
            </a:p>
          </p:txBody>
        </p:sp>
      </p:grpSp>
      <p:grpSp>
        <p:nvGrpSpPr>
          <p:cNvPr id="16" name="Group 16"/>
          <p:cNvGrpSpPr/>
          <p:nvPr/>
        </p:nvGrpSpPr>
        <p:grpSpPr>
          <a:xfrm>
            <a:off x="4357570" y="2370456"/>
            <a:ext cx="3033122" cy="2975544"/>
            <a:chOff x="0" y="0"/>
            <a:chExt cx="1075330" cy="1054917"/>
          </a:xfrm>
        </p:grpSpPr>
        <p:sp>
          <p:nvSpPr>
            <p:cNvPr id="17" name="Freeform 17"/>
            <p:cNvSpPr/>
            <p:nvPr/>
          </p:nvSpPr>
          <p:spPr>
            <a:xfrm>
              <a:off x="0" y="0"/>
              <a:ext cx="1075330" cy="1054917"/>
            </a:xfrm>
            <a:custGeom>
              <a:avLst/>
              <a:gdLst/>
              <a:ahLst/>
              <a:cxnLst/>
              <a:rect l="l" t="t" r="r" b="b"/>
              <a:pathLst>
                <a:path w="1075330" h="1054917">
                  <a:moveTo>
                    <a:pt x="15315" y="0"/>
                  </a:moveTo>
                  <a:lnTo>
                    <a:pt x="1060015" y="0"/>
                  </a:lnTo>
                  <a:cubicBezTo>
                    <a:pt x="1064077" y="0"/>
                    <a:pt x="1067972" y="1614"/>
                    <a:pt x="1070844" y="4486"/>
                  </a:cubicBezTo>
                  <a:cubicBezTo>
                    <a:pt x="1073716" y="7358"/>
                    <a:pt x="1075330" y="11253"/>
                    <a:pt x="1075330" y="15315"/>
                  </a:cubicBezTo>
                  <a:lnTo>
                    <a:pt x="1075330" y="1039602"/>
                  </a:lnTo>
                  <a:cubicBezTo>
                    <a:pt x="1075330" y="1043664"/>
                    <a:pt x="1073716" y="1047559"/>
                    <a:pt x="1070844" y="1050431"/>
                  </a:cubicBezTo>
                  <a:cubicBezTo>
                    <a:pt x="1067972" y="1053303"/>
                    <a:pt x="1064077" y="1054917"/>
                    <a:pt x="1060015" y="1054917"/>
                  </a:cubicBezTo>
                  <a:lnTo>
                    <a:pt x="15315" y="1054917"/>
                  </a:lnTo>
                  <a:cubicBezTo>
                    <a:pt x="11253" y="1054917"/>
                    <a:pt x="7358" y="1053303"/>
                    <a:pt x="4486" y="1050431"/>
                  </a:cubicBezTo>
                  <a:cubicBezTo>
                    <a:pt x="1614" y="1047559"/>
                    <a:pt x="0" y="1043664"/>
                    <a:pt x="0" y="1039602"/>
                  </a:cubicBezTo>
                  <a:lnTo>
                    <a:pt x="0" y="15315"/>
                  </a:lnTo>
                  <a:cubicBezTo>
                    <a:pt x="0" y="11253"/>
                    <a:pt x="1614" y="7358"/>
                    <a:pt x="4486" y="4486"/>
                  </a:cubicBezTo>
                  <a:cubicBezTo>
                    <a:pt x="7358" y="1614"/>
                    <a:pt x="11253" y="0"/>
                    <a:pt x="15315" y="0"/>
                  </a:cubicBezTo>
                  <a:close/>
                </a:path>
              </a:pathLst>
            </a:custGeom>
            <a:solidFill>
              <a:srgbClr val="F9F7F3"/>
            </a:solidFill>
            <a:ln w="28575" cap="sq">
              <a:solidFill>
                <a:srgbClr val="5C7561"/>
              </a:solidFill>
              <a:prstDash val="solid"/>
              <a:miter/>
            </a:ln>
          </p:spPr>
          <p:txBody>
            <a:bodyPr/>
            <a:lstStyle/>
            <a:p>
              <a:endParaRPr lang="en-GB"/>
            </a:p>
          </p:txBody>
        </p:sp>
        <p:sp>
          <p:nvSpPr>
            <p:cNvPr id="18" name="TextBox 18"/>
            <p:cNvSpPr txBox="1"/>
            <p:nvPr/>
          </p:nvSpPr>
          <p:spPr>
            <a:xfrm>
              <a:off x="0" y="-19050"/>
              <a:ext cx="1075330" cy="1073967"/>
            </a:xfrm>
            <a:prstGeom prst="rect">
              <a:avLst/>
            </a:prstGeom>
          </p:spPr>
          <p:txBody>
            <a:bodyPr lIns="49827" tIns="49827" rIns="49827" bIns="49827" rtlCol="0" anchor="ctr"/>
            <a:lstStyle/>
            <a:p>
              <a:pPr algn="ctr">
                <a:lnSpc>
                  <a:spcPts val="1385"/>
                </a:lnSpc>
              </a:pPr>
              <a:endParaRPr/>
            </a:p>
          </p:txBody>
        </p:sp>
      </p:grpSp>
      <p:grpSp>
        <p:nvGrpSpPr>
          <p:cNvPr id="19" name="Group 19"/>
          <p:cNvGrpSpPr/>
          <p:nvPr/>
        </p:nvGrpSpPr>
        <p:grpSpPr>
          <a:xfrm>
            <a:off x="4788955" y="1725206"/>
            <a:ext cx="2529972" cy="427702"/>
            <a:chOff x="0" y="0"/>
            <a:chExt cx="896949" cy="151633"/>
          </a:xfrm>
        </p:grpSpPr>
        <p:sp>
          <p:nvSpPr>
            <p:cNvPr id="20" name="Freeform 20"/>
            <p:cNvSpPr/>
            <p:nvPr/>
          </p:nvSpPr>
          <p:spPr>
            <a:xfrm>
              <a:off x="0" y="0"/>
              <a:ext cx="896949" cy="151633"/>
            </a:xfrm>
            <a:custGeom>
              <a:avLst/>
              <a:gdLst/>
              <a:ahLst/>
              <a:cxnLst/>
              <a:rect l="l" t="t" r="r" b="b"/>
              <a:pathLst>
                <a:path w="896949" h="151633">
                  <a:moveTo>
                    <a:pt x="18360" y="0"/>
                  </a:moveTo>
                  <a:lnTo>
                    <a:pt x="878588" y="0"/>
                  </a:lnTo>
                  <a:cubicBezTo>
                    <a:pt x="888728" y="0"/>
                    <a:pt x="896949" y="8220"/>
                    <a:pt x="896949" y="18360"/>
                  </a:cubicBezTo>
                  <a:lnTo>
                    <a:pt x="896949" y="133272"/>
                  </a:lnTo>
                  <a:cubicBezTo>
                    <a:pt x="896949" y="143412"/>
                    <a:pt x="888728" y="151633"/>
                    <a:pt x="878588" y="151633"/>
                  </a:cubicBezTo>
                  <a:lnTo>
                    <a:pt x="18360" y="151633"/>
                  </a:lnTo>
                  <a:cubicBezTo>
                    <a:pt x="13491" y="151633"/>
                    <a:pt x="8821" y="149698"/>
                    <a:pt x="5378" y="146255"/>
                  </a:cubicBezTo>
                  <a:cubicBezTo>
                    <a:pt x="1934" y="142812"/>
                    <a:pt x="0" y="138142"/>
                    <a:pt x="0" y="133272"/>
                  </a:cubicBezTo>
                  <a:lnTo>
                    <a:pt x="0" y="18360"/>
                  </a:lnTo>
                  <a:cubicBezTo>
                    <a:pt x="0" y="13491"/>
                    <a:pt x="1934" y="8821"/>
                    <a:pt x="5378" y="5378"/>
                  </a:cubicBezTo>
                  <a:cubicBezTo>
                    <a:pt x="8821" y="1934"/>
                    <a:pt x="13491" y="0"/>
                    <a:pt x="18360" y="0"/>
                  </a:cubicBezTo>
                  <a:close/>
                </a:path>
              </a:pathLst>
            </a:custGeom>
            <a:solidFill>
              <a:srgbClr val="5C7561"/>
            </a:solidFill>
            <a:ln cap="sq">
              <a:noFill/>
              <a:prstDash val="solid"/>
              <a:miter/>
            </a:ln>
          </p:spPr>
          <p:txBody>
            <a:bodyPr/>
            <a:lstStyle/>
            <a:p>
              <a:endParaRPr lang="en-GB"/>
            </a:p>
          </p:txBody>
        </p:sp>
        <p:sp>
          <p:nvSpPr>
            <p:cNvPr id="21" name="TextBox 21"/>
            <p:cNvSpPr txBox="1"/>
            <p:nvPr/>
          </p:nvSpPr>
          <p:spPr>
            <a:xfrm>
              <a:off x="0" y="-19050"/>
              <a:ext cx="896949" cy="170683"/>
            </a:xfrm>
            <a:prstGeom prst="rect">
              <a:avLst/>
            </a:prstGeom>
          </p:spPr>
          <p:txBody>
            <a:bodyPr lIns="49827" tIns="49827" rIns="49827" bIns="49827" rtlCol="0" anchor="ctr"/>
            <a:lstStyle/>
            <a:p>
              <a:pPr algn="ctr">
                <a:lnSpc>
                  <a:spcPts val="1385"/>
                </a:lnSpc>
              </a:pPr>
              <a:endParaRPr/>
            </a:p>
          </p:txBody>
        </p:sp>
      </p:grpSp>
      <p:grpSp>
        <p:nvGrpSpPr>
          <p:cNvPr id="22" name="Group 22"/>
          <p:cNvGrpSpPr/>
          <p:nvPr/>
        </p:nvGrpSpPr>
        <p:grpSpPr>
          <a:xfrm>
            <a:off x="4593513" y="5754237"/>
            <a:ext cx="2645906" cy="4843742"/>
            <a:chOff x="0" y="0"/>
            <a:chExt cx="938050" cy="1629562"/>
          </a:xfrm>
        </p:grpSpPr>
        <p:sp>
          <p:nvSpPr>
            <p:cNvPr id="23" name="Freeform 23"/>
            <p:cNvSpPr/>
            <p:nvPr/>
          </p:nvSpPr>
          <p:spPr>
            <a:xfrm>
              <a:off x="0" y="0"/>
              <a:ext cx="938050" cy="1629562"/>
            </a:xfrm>
            <a:custGeom>
              <a:avLst/>
              <a:gdLst/>
              <a:ahLst/>
              <a:cxnLst/>
              <a:rect l="l" t="t" r="r" b="b"/>
              <a:pathLst>
                <a:path w="938050" h="1629562">
                  <a:moveTo>
                    <a:pt x="17556" y="0"/>
                  </a:moveTo>
                  <a:lnTo>
                    <a:pt x="920494" y="0"/>
                  </a:lnTo>
                  <a:cubicBezTo>
                    <a:pt x="930190" y="0"/>
                    <a:pt x="938050" y="7860"/>
                    <a:pt x="938050" y="17556"/>
                  </a:cubicBezTo>
                  <a:lnTo>
                    <a:pt x="938050" y="1612006"/>
                  </a:lnTo>
                  <a:cubicBezTo>
                    <a:pt x="938050" y="1621702"/>
                    <a:pt x="930190" y="1629562"/>
                    <a:pt x="920494" y="1629562"/>
                  </a:cubicBezTo>
                  <a:lnTo>
                    <a:pt x="17556" y="1629562"/>
                  </a:lnTo>
                  <a:cubicBezTo>
                    <a:pt x="7860" y="1629562"/>
                    <a:pt x="0" y="1621702"/>
                    <a:pt x="0" y="1612006"/>
                  </a:cubicBezTo>
                  <a:lnTo>
                    <a:pt x="0" y="17556"/>
                  </a:lnTo>
                  <a:cubicBezTo>
                    <a:pt x="0" y="7860"/>
                    <a:pt x="7860" y="0"/>
                    <a:pt x="17556" y="0"/>
                  </a:cubicBezTo>
                  <a:close/>
                </a:path>
              </a:pathLst>
            </a:custGeom>
            <a:solidFill>
              <a:srgbClr val="F9F7F3"/>
            </a:solidFill>
            <a:ln w="28575" cap="sq">
              <a:solidFill>
                <a:srgbClr val="5C7561"/>
              </a:solidFill>
              <a:prstDash val="solid"/>
              <a:miter/>
            </a:ln>
          </p:spPr>
          <p:txBody>
            <a:bodyPr/>
            <a:lstStyle/>
            <a:p>
              <a:endParaRPr lang="en-GB"/>
            </a:p>
          </p:txBody>
        </p:sp>
        <p:sp>
          <p:nvSpPr>
            <p:cNvPr id="24" name="TextBox 24"/>
            <p:cNvSpPr txBox="1"/>
            <p:nvPr/>
          </p:nvSpPr>
          <p:spPr>
            <a:xfrm>
              <a:off x="0" y="-19050"/>
              <a:ext cx="938050" cy="1648612"/>
            </a:xfrm>
            <a:prstGeom prst="rect">
              <a:avLst/>
            </a:prstGeom>
          </p:spPr>
          <p:txBody>
            <a:bodyPr lIns="49827" tIns="49827" rIns="49827" bIns="49827" rtlCol="0" anchor="ctr"/>
            <a:lstStyle/>
            <a:p>
              <a:pPr algn="ctr">
                <a:lnSpc>
                  <a:spcPts val="1385"/>
                </a:lnSpc>
              </a:pPr>
              <a:endParaRPr/>
            </a:p>
          </p:txBody>
        </p:sp>
      </p:grpSp>
      <p:grpSp>
        <p:nvGrpSpPr>
          <p:cNvPr id="25" name="Group 25"/>
          <p:cNvGrpSpPr/>
          <p:nvPr/>
        </p:nvGrpSpPr>
        <p:grpSpPr>
          <a:xfrm>
            <a:off x="4709664" y="5369618"/>
            <a:ext cx="2226235" cy="280478"/>
            <a:chOff x="0" y="0"/>
            <a:chExt cx="896949" cy="151633"/>
          </a:xfrm>
        </p:grpSpPr>
        <p:sp>
          <p:nvSpPr>
            <p:cNvPr id="26" name="Freeform 26"/>
            <p:cNvSpPr/>
            <p:nvPr/>
          </p:nvSpPr>
          <p:spPr>
            <a:xfrm>
              <a:off x="0" y="0"/>
              <a:ext cx="896949" cy="151633"/>
            </a:xfrm>
            <a:custGeom>
              <a:avLst/>
              <a:gdLst/>
              <a:ahLst/>
              <a:cxnLst/>
              <a:rect l="l" t="t" r="r" b="b"/>
              <a:pathLst>
                <a:path w="896949" h="151633">
                  <a:moveTo>
                    <a:pt x="18360" y="0"/>
                  </a:moveTo>
                  <a:lnTo>
                    <a:pt x="878588" y="0"/>
                  </a:lnTo>
                  <a:cubicBezTo>
                    <a:pt x="888728" y="0"/>
                    <a:pt x="896949" y="8220"/>
                    <a:pt x="896949" y="18360"/>
                  </a:cubicBezTo>
                  <a:lnTo>
                    <a:pt x="896949" y="133272"/>
                  </a:lnTo>
                  <a:cubicBezTo>
                    <a:pt x="896949" y="143412"/>
                    <a:pt x="888728" y="151633"/>
                    <a:pt x="878588" y="151633"/>
                  </a:cubicBezTo>
                  <a:lnTo>
                    <a:pt x="18360" y="151633"/>
                  </a:lnTo>
                  <a:cubicBezTo>
                    <a:pt x="13491" y="151633"/>
                    <a:pt x="8821" y="149698"/>
                    <a:pt x="5378" y="146255"/>
                  </a:cubicBezTo>
                  <a:cubicBezTo>
                    <a:pt x="1934" y="142812"/>
                    <a:pt x="0" y="138142"/>
                    <a:pt x="0" y="133272"/>
                  </a:cubicBezTo>
                  <a:lnTo>
                    <a:pt x="0" y="18360"/>
                  </a:lnTo>
                  <a:cubicBezTo>
                    <a:pt x="0" y="13491"/>
                    <a:pt x="1934" y="8821"/>
                    <a:pt x="5378" y="5378"/>
                  </a:cubicBezTo>
                  <a:cubicBezTo>
                    <a:pt x="8821" y="1934"/>
                    <a:pt x="13491" y="0"/>
                    <a:pt x="18360" y="0"/>
                  </a:cubicBezTo>
                  <a:close/>
                </a:path>
              </a:pathLst>
            </a:custGeom>
            <a:solidFill>
              <a:srgbClr val="5C7561"/>
            </a:solidFill>
            <a:ln cap="sq">
              <a:noFill/>
              <a:prstDash val="solid"/>
              <a:miter/>
            </a:ln>
          </p:spPr>
          <p:txBody>
            <a:bodyPr/>
            <a:lstStyle/>
            <a:p>
              <a:endParaRPr lang="en-GB"/>
            </a:p>
          </p:txBody>
        </p:sp>
        <p:sp>
          <p:nvSpPr>
            <p:cNvPr id="27" name="TextBox 27"/>
            <p:cNvSpPr txBox="1"/>
            <p:nvPr/>
          </p:nvSpPr>
          <p:spPr>
            <a:xfrm>
              <a:off x="0" y="-19050"/>
              <a:ext cx="896949" cy="170683"/>
            </a:xfrm>
            <a:prstGeom prst="rect">
              <a:avLst/>
            </a:prstGeom>
          </p:spPr>
          <p:txBody>
            <a:bodyPr lIns="49827" tIns="49827" rIns="49827" bIns="49827" rtlCol="0" anchor="ctr"/>
            <a:lstStyle/>
            <a:p>
              <a:pPr algn="ctr">
                <a:lnSpc>
                  <a:spcPts val="1385"/>
                </a:lnSpc>
              </a:pPr>
              <a:endParaRPr/>
            </a:p>
          </p:txBody>
        </p:sp>
      </p:grpSp>
      <p:sp>
        <p:nvSpPr>
          <p:cNvPr id="28" name="Freeform 28"/>
          <p:cNvSpPr/>
          <p:nvPr/>
        </p:nvSpPr>
        <p:spPr>
          <a:xfrm rot="9666883" flipH="1">
            <a:off x="-1269695" y="740468"/>
            <a:ext cx="2503271" cy="701575"/>
          </a:xfrm>
          <a:custGeom>
            <a:avLst/>
            <a:gdLst/>
            <a:ahLst/>
            <a:cxnLst/>
            <a:rect l="l" t="t" r="r" b="b"/>
            <a:pathLst>
              <a:path w="2503271" h="701575">
                <a:moveTo>
                  <a:pt x="2503271" y="0"/>
                </a:moveTo>
                <a:lnTo>
                  <a:pt x="0" y="0"/>
                </a:lnTo>
                <a:lnTo>
                  <a:pt x="0" y="701574"/>
                </a:lnTo>
                <a:lnTo>
                  <a:pt x="2503271" y="701574"/>
                </a:lnTo>
                <a:lnTo>
                  <a:pt x="2503271" y="0"/>
                </a:lnTo>
                <a:close/>
              </a:path>
            </a:pathLst>
          </a:custGeom>
          <a:blipFill>
            <a:blip r:embed="rId3"/>
            <a:stretch>
              <a:fillRect/>
            </a:stretch>
          </a:blipFill>
        </p:spPr>
        <p:txBody>
          <a:bodyPr/>
          <a:lstStyle/>
          <a:p>
            <a:endParaRPr lang="en-GB"/>
          </a:p>
        </p:txBody>
      </p:sp>
      <p:sp>
        <p:nvSpPr>
          <p:cNvPr id="29" name="Freeform 29"/>
          <p:cNvSpPr/>
          <p:nvPr/>
        </p:nvSpPr>
        <p:spPr>
          <a:xfrm rot="-162572">
            <a:off x="941849" y="215355"/>
            <a:ext cx="675782" cy="703681"/>
          </a:xfrm>
          <a:custGeom>
            <a:avLst/>
            <a:gdLst/>
            <a:ahLst/>
            <a:cxnLst/>
            <a:rect l="l" t="t" r="r" b="b"/>
            <a:pathLst>
              <a:path w="675782" h="703681">
                <a:moveTo>
                  <a:pt x="0" y="0"/>
                </a:moveTo>
                <a:lnTo>
                  <a:pt x="675781" y="0"/>
                </a:lnTo>
                <a:lnTo>
                  <a:pt x="675781" y="703681"/>
                </a:lnTo>
                <a:lnTo>
                  <a:pt x="0" y="70368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30" name="Freeform 30"/>
          <p:cNvSpPr/>
          <p:nvPr/>
        </p:nvSpPr>
        <p:spPr>
          <a:xfrm rot="249054" flipH="1">
            <a:off x="6919897" y="3148831"/>
            <a:ext cx="1479961" cy="3255915"/>
          </a:xfrm>
          <a:custGeom>
            <a:avLst/>
            <a:gdLst/>
            <a:ahLst/>
            <a:cxnLst/>
            <a:rect l="l" t="t" r="r" b="b"/>
            <a:pathLst>
              <a:path w="1479961" h="3255915">
                <a:moveTo>
                  <a:pt x="1479961" y="0"/>
                </a:moveTo>
                <a:lnTo>
                  <a:pt x="0" y="0"/>
                </a:lnTo>
                <a:lnTo>
                  <a:pt x="0" y="3255916"/>
                </a:lnTo>
                <a:lnTo>
                  <a:pt x="1479961" y="3255916"/>
                </a:lnTo>
                <a:lnTo>
                  <a:pt x="1479961"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31" name="Freeform 31"/>
          <p:cNvSpPr/>
          <p:nvPr/>
        </p:nvSpPr>
        <p:spPr>
          <a:xfrm>
            <a:off x="6372942" y="230973"/>
            <a:ext cx="945984" cy="1289979"/>
          </a:xfrm>
          <a:custGeom>
            <a:avLst/>
            <a:gdLst/>
            <a:ahLst/>
            <a:cxnLst/>
            <a:rect l="l" t="t" r="r" b="b"/>
            <a:pathLst>
              <a:path w="945984" h="1289979">
                <a:moveTo>
                  <a:pt x="0" y="0"/>
                </a:moveTo>
                <a:lnTo>
                  <a:pt x="945985" y="0"/>
                </a:lnTo>
                <a:lnTo>
                  <a:pt x="945985" y="1289979"/>
                </a:lnTo>
                <a:lnTo>
                  <a:pt x="0" y="1289979"/>
                </a:lnTo>
                <a:lnTo>
                  <a:pt x="0" y="0"/>
                </a:lnTo>
                <a:close/>
              </a:path>
            </a:pathLst>
          </a:custGeom>
          <a:blipFill>
            <a:blip r:embed="rId6"/>
            <a:stretch>
              <a:fillRect/>
            </a:stretch>
          </a:blipFill>
        </p:spPr>
        <p:txBody>
          <a:bodyPr/>
          <a:lstStyle/>
          <a:p>
            <a:endParaRPr lang="en-GB"/>
          </a:p>
        </p:txBody>
      </p:sp>
      <p:sp>
        <p:nvSpPr>
          <p:cNvPr id="32" name="TextBox 32"/>
          <p:cNvSpPr txBox="1"/>
          <p:nvPr/>
        </p:nvSpPr>
        <p:spPr>
          <a:xfrm>
            <a:off x="4806094" y="2451404"/>
            <a:ext cx="2529972" cy="911019"/>
          </a:xfrm>
          <a:prstGeom prst="rect">
            <a:avLst/>
          </a:prstGeom>
        </p:spPr>
        <p:txBody>
          <a:bodyPr lIns="0" tIns="0" rIns="0" bIns="0" rtlCol="0" anchor="t">
            <a:spAutoFit/>
          </a:bodyPr>
          <a:lstStyle/>
          <a:p>
            <a:pPr algn="l">
              <a:lnSpc>
                <a:spcPts val="1770"/>
              </a:lnSpc>
            </a:pPr>
            <a:r>
              <a:rPr lang="en-US" sz="1264" dirty="0">
                <a:solidFill>
                  <a:srgbClr val="000000"/>
                </a:solidFill>
                <a:latin typeface="Poppins"/>
                <a:ea typeface="Poppins"/>
                <a:cs typeface="Poppins"/>
                <a:sym typeface="Poppins"/>
              </a:rPr>
              <a:t>Please put a snack in a separate container from your child's packed lunchbox if possible.  </a:t>
            </a:r>
          </a:p>
        </p:txBody>
      </p:sp>
      <p:sp>
        <p:nvSpPr>
          <p:cNvPr id="33" name="TextBox 33"/>
          <p:cNvSpPr txBox="1"/>
          <p:nvPr/>
        </p:nvSpPr>
        <p:spPr>
          <a:xfrm>
            <a:off x="4628266" y="5770706"/>
            <a:ext cx="2576400" cy="4810804"/>
          </a:xfrm>
          <a:prstGeom prst="rect">
            <a:avLst/>
          </a:prstGeom>
        </p:spPr>
        <p:txBody>
          <a:bodyPr lIns="0" tIns="0" rIns="0" bIns="0" rtlCol="0" anchor="t">
            <a:spAutoFit/>
          </a:bodyPr>
          <a:lstStyle/>
          <a:p>
            <a:pPr marL="299996" lvl="1" indent="-149998" algn="l">
              <a:lnSpc>
                <a:spcPts val="2667"/>
              </a:lnSpc>
              <a:buFont typeface="Arial"/>
              <a:buChar char="•"/>
            </a:pPr>
            <a:r>
              <a:rPr lang="en-US" sz="1389" dirty="0">
                <a:solidFill>
                  <a:srgbClr val="000000"/>
                </a:solidFill>
                <a:latin typeface="Poppins"/>
                <a:ea typeface="Poppins"/>
                <a:cs typeface="Poppins"/>
                <a:sym typeface="Poppins"/>
              </a:rPr>
              <a:t>Homework will be handed out every Tuesday and should be returned by Monday. </a:t>
            </a:r>
          </a:p>
          <a:p>
            <a:pPr marL="299996" lvl="1" indent="-149998" algn="l">
              <a:lnSpc>
                <a:spcPts val="2667"/>
              </a:lnSpc>
              <a:buFont typeface="Arial"/>
              <a:buChar char="•"/>
            </a:pPr>
            <a:r>
              <a:rPr lang="en-US" sz="1389" dirty="0">
                <a:solidFill>
                  <a:srgbClr val="000000"/>
                </a:solidFill>
                <a:latin typeface="Poppins"/>
                <a:ea typeface="Poppins"/>
                <a:cs typeface="Poppins"/>
                <a:sym typeface="Poppins"/>
              </a:rPr>
              <a:t>Reading books should be read each night and returned in the homework folder on Monday.</a:t>
            </a:r>
          </a:p>
          <a:p>
            <a:pPr marL="299996" lvl="1" indent="-149998" algn="l">
              <a:lnSpc>
                <a:spcPts val="2667"/>
              </a:lnSpc>
              <a:buFont typeface="Arial"/>
              <a:buChar char="•"/>
            </a:pPr>
            <a:r>
              <a:rPr lang="en-US" sz="1389" dirty="0">
                <a:solidFill>
                  <a:srgbClr val="000000"/>
                </a:solidFill>
                <a:latin typeface="Poppins"/>
                <a:ea typeface="Poppins"/>
                <a:cs typeface="Poppins"/>
                <a:sym typeface="Poppins"/>
              </a:rPr>
              <a:t>I would suggest 4 evenings of homework (15-20 minutes per night). </a:t>
            </a:r>
          </a:p>
          <a:p>
            <a:pPr marL="299996" lvl="1" indent="-149998" algn="l">
              <a:lnSpc>
                <a:spcPts val="2667"/>
              </a:lnSpc>
              <a:buFont typeface="Arial"/>
              <a:buChar char="•"/>
            </a:pPr>
            <a:r>
              <a:rPr lang="en-US" sz="1389" dirty="0" err="1">
                <a:solidFill>
                  <a:srgbClr val="000000"/>
                </a:solidFill>
                <a:latin typeface="Poppins"/>
                <a:ea typeface="Poppins"/>
                <a:cs typeface="Poppins"/>
                <a:sym typeface="Poppins"/>
              </a:rPr>
              <a:t>Youtube</a:t>
            </a:r>
            <a:r>
              <a:rPr lang="en-US" sz="1389" dirty="0">
                <a:solidFill>
                  <a:srgbClr val="000000"/>
                </a:solidFill>
                <a:latin typeface="Poppins"/>
                <a:ea typeface="Poppins"/>
                <a:cs typeface="Poppins"/>
                <a:sym typeface="Poppins"/>
              </a:rPr>
              <a:t> can be used to </a:t>
            </a:r>
            <a:r>
              <a:rPr lang="en-US" sz="1389" dirty="0" err="1">
                <a:solidFill>
                  <a:srgbClr val="000000"/>
                </a:solidFill>
                <a:latin typeface="Poppins"/>
                <a:ea typeface="Poppins"/>
                <a:cs typeface="Poppins"/>
                <a:sym typeface="Poppins"/>
              </a:rPr>
              <a:t>practise</a:t>
            </a:r>
            <a:r>
              <a:rPr lang="en-US" sz="1389" dirty="0">
                <a:solidFill>
                  <a:srgbClr val="000000"/>
                </a:solidFill>
                <a:latin typeface="Poppins"/>
                <a:ea typeface="Poppins"/>
                <a:cs typeface="Poppins"/>
                <a:sym typeface="Poppins"/>
              </a:rPr>
              <a:t> phonics through songs. </a:t>
            </a:r>
          </a:p>
        </p:txBody>
      </p:sp>
      <p:sp>
        <p:nvSpPr>
          <p:cNvPr id="34" name="TextBox 34"/>
          <p:cNvSpPr txBox="1"/>
          <p:nvPr/>
        </p:nvSpPr>
        <p:spPr>
          <a:xfrm>
            <a:off x="4667534" y="5381163"/>
            <a:ext cx="2190029" cy="292831"/>
          </a:xfrm>
          <a:prstGeom prst="rect">
            <a:avLst/>
          </a:prstGeom>
        </p:spPr>
        <p:txBody>
          <a:bodyPr lIns="0" tIns="0" rIns="0" bIns="0" rtlCol="0" anchor="t">
            <a:spAutoFit/>
          </a:bodyPr>
          <a:lstStyle/>
          <a:p>
            <a:pPr algn="ctr">
              <a:lnSpc>
                <a:spcPts val="2314"/>
              </a:lnSpc>
            </a:pPr>
            <a:r>
              <a:rPr lang="en-US" sz="1653" dirty="0">
                <a:solidFill>
                  <a:srgbClr val="F9F7F3"/>
                </a:solidFill>
                <a:latin typeface="Poppins"/>
                <a:ea typeface="Poppins"/>
                <a:cs typeface="Poppins"/>
                <a:sym typeface="Poppins"/>
              </a:rPr>
              <a:t>Homework</a:t>
            </a:r>
          </a:p>
        </p:txBody>
      </p:sp>
      <p:sp>
        <p:nvSpPr>
          <p:cNvPr id="35" name="TextBox 35"/>
          <p:cNvSpPr txBox="1"/>
          <p:nvPr/>
        </p:nvSpPr>
        <p:spPr>
          <a:xfrm>
            <a:off x="4667534" y="3412663"/>
            <a:ext cx="2529972" cy="1834348"/>
          </a:xfrm>
          <a:prstGeom prst="rect">
            <a:avLst/>
          </a:prstGeom>
        </p:spPr>
        <p:txBody>
          <a:bodyPr lIns="0" tIns="0" rIns="0" bIns="0" rtlCol="0" anchor="t">
            <a:spAutoFit/>
          </a:bodyPr>
          <a:lstStyle/>
          <a:p>
            <a:pPr algn="l">
              <a:lnSpc>
                <a:spcPts val="1770"/>
              </a:lnSpc>
            </a:pPr>
            <a:r>
              <a:rPr lang="en-US" sz="1264" dirty="0">
                <a:solidFill>
                  <a:srgbClr val="000000"/>
                </a:solidFill>
                <a:latin typeface="Poppins"/>
                <a:ea typeface="Poppins"/>
                <a:cs typeface="Poppins"/>
                <a:sym typeface="Poppins"/>
              </a:rPr>
              <a:t>Our PE days are Wednesday and Friday.</a:t>
            </a:r>
          </a:p>
          <a:p>
            <a:pPr algn="l">
              <a:lnSpc>
                <a:spcPts val="1770"/>
              </a:lnSpc>
            </a:pPr>
            <a:endParaRPr lang="en-US" sz="1264" dirty="0">
              <a:solidFill>
                <a:srgbClr val="000000"/>
              </a:solidFill>
              <a:latin typeface="Poppins"/>
              <a:ea typeface="Poppins"/>
              <a:cs typeface="Poppins"/>
              <a:sym typeface="Poppins"/>
            </a:endParaRPr>
          </a:p>
          <a:p>
            <a:pPr algn="l">
              <a:lnSpc>
                <a:spcPts val="1770"/>
              </a:lnSpc>
            </a:pPr>
            <a:r>
              <a:rPr lang="en-US" sz="1264" dirty="0">
                <a:solidFill>
                  <a:srgbClr val="000000"/>
                </a:solidFill>
                <a:latin typeface="Poppins"/>
                <a:ea typeface="Poppins"/>
                <a:cs typeface="Poppins"/>
                <a:sym typeface="Poppins"/>
              </a:rPr>
              <a:t>If you have any questions or concerns, please do not hesitate to get in touch with me through the school office. I’m always happy to help!</a:t>
            </a:r>
          </a:p>
        </p:txBody>
      </p:sp>
      <p:sp>
        <p:nvSpPr>
          <p:cNvPr id="36" name="TextBox 36"/>
          <p:cNvSpPr txBox="1"/>
          <p:nvPr/>
        </p:nvSpPr>
        <p:spPr>
          <a:xfrm>
            <a:off x="1202713" y="1860077"/>
            <a:ext cx="2360001" cy="292831"/>
          </a:xfrm>
          <a:prstGeom prst="rect">
            <a:avLst/>
          </a:prstGeom>
        </p:spPr>
        <p:txBody>
          <a:bodyPr lIns="0" tIns="0" rIns="0" bIns="0" rtlCol="0" anchor="t">
            <a:spAutoFit/>
          </a:bodyPr>
          <a:lstStyle/>
          <a:p>
            <a:pPr algn="ctr">
              <a:lnSpc>
                <a:spcPts val="2314"/>
              </a:lnSpc>
            </a:pPr>
            <a:r>
              <a:rPr lang="en-US" sz="1653">
                <a:solidFill>
                  <a:srgbClr val="F9F7F3"/>
                </a:solidFill>
                <a:latin typeface="Poppins"/>
                <a:ea typeface="Poppins"/>
                <a:cs typeface="Poppins"/>
                <a:sym typeface="Poppins"/>
              </a:rPr>
              <a:t>Classroom Highlights</a:t>
            </a:r>
          </a:p>
        </p:txBody>
      </p:sp>
      <p:sp>
        <p:nvSpPr>
          <p:cNvPr id="37" name="TextBox 37"/>
          <p:cNvSpPr txBox="1"/>
          <p:nvPr/>
        </p:nvSpPr>
        <p:spPr>
          <a:xfrm>
            <a:off x="5007477" y="1780656"/>
            <a:ext cx="2190029" cy="292831"/>
          </a:xfrm>
          <a:prstGeom prst="rect">
            <a:avLst/>
          </a:prstGeom>
        </p:spPr>
        <p:txBody>
          <a:bodyPr lIns="0" tIns="0" rIns="0" bIns="0" rtlCol="0" anchor="t">
            <a:spAutoFit/>
          </a:bodyPr>
          <a:lstStyle/>
          <a:p>
            <a:pPr algn="ctr">
              <a:lnSpc>
                <a:spcPts val="2314"/>
              </a:lnSpc>
            </a:pPr>
            <a:r>
              <a:rPr lang="en-US" sz="1653">
                <a:solidFill>
                  <a:srgbClr val="F9F7F3"/>
                </a:solidFill>
                <a:latin typeface="Poppins"/>
                <a:ea typeface="Poppins"/>
                <a:cs typeface="Poppins"/>
                <a:sym typeface="Poppins"/>
              </a:rPr>
              <a:t>Reminders</a:t>
            </a:r>
          </a:p>
        </p:txBody>
      </p:sp>
      <p:sp>
        <p:nvSpPr>
          <p:cNvPr id="38" name="TextBox 38"/>
          <p:cNvSpPr txBox="1"/>
          <p:nvPr/>
        </p:nvSpPr>
        <p:spPr>
          <a:xfrm>
            <a:off x="376858" y="2586512"/>
            <a:ext cx="3720309" cy="2394217"/>
          </a:xfrm>
          <a:prstGeom prst="rect">
            <a:avLst/>
          </a:prstGeom>
        </p:spPr>
        <p:txBody>
          <a:bodyPr lIns="0" tIns="0" rIns="0" bIns="0" rtlCol="0" anchor="t">
            <a:spAutoFit/>
          </a:bodyPr>
          <a:lstStyle/>
          <a:p>
            <a:pPr algn="l">
              <a:lnSpc>
                <a:spcPts val="1910"/>
              </a:lnSpc>
            </a:pPr>
            <a:r>
              <a:rPr lang="en-US" sz="1364">
                <a:solidFill>
                  <a:srgbClr val="000000"/>
                </a:solidFill>
                <a:latin typeface="Poppins"/>
                <a:ea typeface="Poppins"/>
                <a:cs typeface="Poppins"/>
                <a:sym typeface="Poppins"/>
              </a:rPr>
              <a:t>This term, we will be learning about different types of energy by engaging in different hands-on investigations. This includes using musical instruments to differentiate between different sounds and the use of speakers and different objects (e.g., popcorn) to identify a range of vibrations. The children will also make different energy conductors with the help of older pupils. </a:t>
            </a:r>
          </a:p>
        </p:txBody>
      </p:sp>
      <p:sp>
        <p:nvSpPr>
          <p:cNvPr id="39" name="TextBox 39"/>
          <p:cNvSpPr txBox="1"/>
          <p:nvPr/>
        </p:nvSpPr>
        <p:spPr>
          <a:xfrm>
            <a:off x="576576" y="2342762"/>
            <a:ext cx="2529972" cy="291375"/>
          </a:xfrm>
          <a:prstGeom prst="rect">
            <a:avLst/>
          </a:prstGeom>
        </p:spPr>
        <p:txBody>
          <a:bodyPr lIns="0" tIns="0" rIns="0" bIns="0" rtlCol="0" anchor="t">
            <a:spAutoFit/>
          </a:bodyPr>
          <a:lstStyle/>
          <a:p>
            <a:pPr algn="l">
              <a:lnSpc>
                <a:spcPts val="2314"/>
              </a:lnSpc>
            </a:pPr>
            <a:r>
              <a:rPr lang="en-US" sz="1653" b="1">
                <a:solidFill>
                  <a:srgbClr val="000000"/>
                </a:solidFill>
                <a:latin typeface="Poppins Bold"/>
                <a:ea typeface="Poppins Bold"/>
                <a:cs typeface="Poppins Bold"/>
                <a:sym typeface="Poppins Bold"/>
              </a:rPr>
              <a:t>Learning Adventures</a:t>
            </a:r>
          </a:p>
        </p:txBody>
      </p:sp>
      <p:sp>
        <p:nvSpPr>
          <p:cNvPr id="40" name="TextBox 40"/>
          <p:cNvSpPr txBox="1"/>
          <p:nvPr/>
        </p:nvSpPr>
        <p:spPr>
          <a:xfrm>
            <a:off x="376858" y="5234004"/>
            <a:ext cx="3403142" cy="1917967"/>
          </a:xfrm>
          <a:prstGeom prst="rect">
            <a:avLst/>
          </a:prstGeom>
        </p:spPr>
        <p:txBody>
          <a:bodyPr lIns="0" tIns="0" rIns="0" bIns="0" rtlCol="0" anchor="t">
            <a:spAutoFit/>
          </a:bodyPr>
          <a:lstStyle/>
          <a:p>
            <a:pPr algn="l">
              <a:lnSpc>
                <a:spcPts val="1910"/>
              </a:lnSpc>
            </a:pPr>
            <a:r>
              <a:rPr lang="en-US" sz="1364">
                <a:solidFill>
                  <a:srgbClr val="000000"/>
                </a:solidFill>
                <a:latin typeface="Poppins"/>
                <a:ea typeface="Poppins"/>
                <a:cs typeface="Poppins"/>
                <a:sym typeface="Poppins"/>
              </a:rPr>
              <a:t>Throughout the year we will be working through stage 2 phonemes and common words. Our writing focus will be on developing descriptive language through narrative writing and the recount of events. To support this, it is imperative that children read every evening.</a:t>
            </a:r>
          </a:p>
        </p:txBody>
      </p:sp>
      <p:sp>
        <p:nvSpPr>
          <p:cNvPr id="41" name="TextBox 41"/>
          <p:cNvSpPr txBox="1"/>
          <p:nvPr/>
        </p:nvSpPr>
        <p:spPr>
          <a:xfrm>
            <a:off x="376858" y="4961679"/>
            <a:ext cx="2529972" cy="291375"/>
          </a:xfrm>
          <a:prstGeom prst="rect">
            <a:avLst/>
          </a:prstGeom>
        </p:spPr>
        <p:txBody>
          <a:bodyPr lIns="0" tIns="0" rIns="0" bIns="0" rtlCol="0" anchor="t">
            <a:spAutoFit/>
          </a:bodyPr>
          <a:lstStyle/>
          <a:p>
            <a:pPr algn="l">
              <a:lnSpc>
                <a:spcPts val="2314"/>
              </a:lnSpc>
            </a:pPr>
            <a:r>
              <a:rPr lang="en-US" sz="1653" b="1">
                <a:solidFill>
                  <a:srgbClr val="000000"/>
                </a:solidFill>
                <a:latin typeface="Poppins Bold"/>
                <a:ea typeface="Poppins Bold"/>
                <a:cs typeface="Poppins Bold"/>
                <a:sym typeface="Poppins Bold"/>
              </a:rPr>
              <a:t>Literacy</a:t>
            </a:r>
          </a:p>
        </p:txBody>
      </p:sp>
      <p:sp>
        <p:nvSpPr>
          <p:cNvPr id="42" name="TextBox 42"/>
          <p:cNvSpPr txBox="1"/>
          <p:nvPr/>
        </p:nvSpPr>
        <p:spPr>
          <a:xfrm>
            <a:off x="376858" y="7237697"/>
            <a:ext cx="2529972" cy="291375"/>
          </a:xfrm>
          <a:prstGeom prst="rect">
            <a:avLst/>
          </a:prstGeom>
        </p:spPr>
        <p:txBody>
          <a:bodyPr lIns="0" tIns="0" rIns="0" bIns="0" rtlCol="0" anchor="t">
            <a:spAutoFit/>
          </a:bodyPr>
          <a:lstStyle/>
          <a:p>
            <a:pPr algn="l">
              <a:lnSpc>
                <a:spcPts val="2314"/>
              </a:lnSpc>
            </a:pPr>
            <a:r>
              <a:rPr lang="en-US" sz="1653" b="1">
                <a:solidFill>
                  <a:srgbClr val="000000"/>
                </a:solidFill>
                <a:latin typeface="Poppins Bold"/>
                <a:ea typeface="Poppins Bold"/>
                <a:cs typeface="Poppins Bold"/>
                <a:sym typeface="Poppins Bold"/>
              </a:rPr>
              <a:t>Numeracy</a:t>
            </a:r>
          </a:p>
        </p:txBody>
      </p:sp>
      <p:sp>
        <p:nvSpPr>
          <p:cNvPr id="43" name="TextBox 43"/>
          <p:cNvSpPr txBox="1"/>
          <p:nvPr/>
        </p:nvSpPr>
        <p:spPr>
          <a:xfrm>
            <a:off x="1574583" y="1334665"/>
            <a:ext cx="4313681" cy="324949"/>
          </a:xfrm>
          <a:prstGeom prst="rect">
            <a:avLst/>
          </a:prstGeom>
        </p:spPr>
        <p:txBody>
          <a:bodyPr lIns="0" tIns="0" rIns="0" bIns="0" rtlCol="0" anchor="t">
            <a:spAutoFit/>
          </a:bodyPr>
          <a:lstStyle/>
          <a:p>
            <a:pPr algn="ctr">
              <a:lnSpc>
                <a:spcPts val="2587"/>
              </a:lnSpc>
            </a:pPr>
            <a:r>
              <a:rPr lang="en-US" sz="1848" b="1">
                <a:solidFill>
                  <a:srgbClr val="5C7561"/>
                </a:solidFill>
                <a:latin typeface="Poppins Bold"/>
                <a:ea typeface="Poppins Bold"/>
                <a:cs typeface="Poppins Bold"/>
                <a:sym typeface="Poppins Bold"/>
              </a:rPr>
              <a:t>Room 2 with Miss Adam - 2026/27</a:t>
            </a:r>
          </a:p>
        </p:txBody>
      </p:sp>
      <p:sp>
        <p:nvSpPr>
          <p:cNvPr id="44" name="TextBox 44"/>
          <p:cNvSpPr txBox="1"/>
          <p:nvPr/>
        </p:nvSpPr>
        <p:spPr>
          <a:xfrm>
            <a:off x="187354" y="7530527"/>
            <a:ext cx="3909813" cy="2861310"/>
          </a:xfrm>
          <a:prstGeom prst="rect">
            <a:avLst/>
          </a:prstGeom>
        </p:spPr>
        <p:txBody>
          <a:bodyPr lIns="0" tIns="0" rIns="0" bIns="0" rtlCol="0" anchor="t">
            <a:spAutoFit/>
          </a:bodyPr>
          <a:lstStyle/>
          <a:p>
            <a:pPr algn="ctr">
              <a:lnSpc>
                <a:spcPts val="1889"/>
              </a:lnSpc>
              <a:spcBef>
                <a:spcPct val="0"/>
              </a:spcBef>
            </a:pPr>
            <a:r>
              <a:rPr lang="en-US" sz="1350">
                <a:solidFill>
                  <a:srgbClr val="000000"/>
                </a:solidFill>
                <a:latin typeface="Poppins"/>
                <a:ea typeface="Poppins"/>
                <a:cs typeface="Poppins"/>
                <a:sym typeface="Poppins"/>
              </a:rPr>
              <a:t>This term, we will be focusing on developing our knowledge of place value, estimation, number and number processes to support number sense and problem-solving. We will be practicing how to read, write, order, and recite whole numbers up to 50, starting from any number in the sequence. Pupils will also be learning to identify the value of each digit in a 2-digit number. For example: 23 = 20 + 3. Please continue to support your child by practicing counting forwards and backwards in 1s, 2s, 5s, and 10s at home.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DD3C4279EBA064E9C5180B82DAA58CE" ma:contentTypeVersion="10" ma:contentTypeDescription="Create a new document." ma:contentTypeScope="" ma:versionID="4def4c29dec9c527516fa298f4424374">
  <xsd:schema xmlns:xsd="http://www.w3.org/2001/XMLSchema" xmlns:xs="http://www.w3.org/2001/XMLSchema" xmlns:p="http://schemas.microsoft.com/office/2006/metadata/properties" xmlns:ns3="7644b0c6-38cd-4e1e-b206-65935da33aa9" targetNamespace="http://schemas.microsoft.com/office/2006/metadata/properties" ma:root="true" ma:fieldsID="0320cc5bcf197a35d851b805ed9dc7a6" ns3:_="">
    <xsd:import namespace="7644b0c6-38cd-4e1e-b206-65935da33aa9"/>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OCR" minOccurs="0"/>
                <xsd:element ref="ns3:MediaServiceGenerationTime" minOccurs="0"/>
                <xsd:element ref="ns3:MediaServiceEventHashCode"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44b0c6-38cd-4e1e-b206-65935da33aa9"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_activity" ma:index="17"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7644b0c6-38cd-4e1e-b206-65935da33aa9" xsi:nil="true"/>
  </documentManagement>
</p:properties>
</file>

<file path=customXml/itemProps1.xml><?xml version="1.0" encoding="utf-8"?>
<ds:datastoreItem xmlns:ds="http://schemas.openxmlformats.org/officeDocument/2006/customXml" ds:itemID="{DFE71144-02C4-48F0-B2DA-CAD4C24FD17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644b0c6-38cd-4e1e-b206-65935da33aa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4E8BE46-7F1F-4144-89E9-A47ED8C14772}">
  <ds:schemaRefs>
    <ds:schemaRef ds:uri="http://schemas.microsoft.com/sharepoint/v3/contenttype/forms"/>
  </ds:schemaRefs>
</ds:datastoreItem>
</file>

<file path=customXml/itemProps3.xml><?xml version="1.0" encoding="utf-8"?>
<ds:datastoreItem xmlns:ds="http://schemas.openxmlformats.org/officeDocument/2006/customXml" ds:itemID="{906B9DA7-1A95-414C-9CD0-D04E594C8418}">
  <ds:schemaRefs>
    <ds:schemaRef ds:uri="http://schemas.microsoft.com/office/2006/documentManagement/types"/>
    <ds:schemaRef ds:uri="http://purl.org/dc/terms/"/>
    <ds:schemaRef ds:uri="http://purl.org/dc/elements/1.1/"/>
    <ds:schemaRef ds:uri="http://schemas.microsoft.com/office/infopath/2007/PartnerControls"/>
    <ds:schemaRef ds:uri="http://purl.org/dc/dcmitype/"/>
    <ds:schemaRef ds:uri="7644b0c6-38cd-4e1e-b206-65935da33aa9"/>
    <ds:schemaRef ds:uri="http://schemas.microsoft.com/office/2006/metadata/properties"/>
    <ds:schemaRef ds:uri="http://www.w3.org/XML/1998/namespace"/>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otalTime>4</TotalTime>
  <Words>341</Words>
  <Application>Microsoft Office PowerPoint</Application>
  <PresentationFormat>Custom</PresentationFormat>
  <Paragraphs>19</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Calibri</vt:lpstr>
      <vt:lpstr>Poppins Bold</vt:lpstr>
      <vt:lpstr>Fredoka</vt:lpstr>
      <vt:lpstr>Arial</vt:lpstr>
      <vt:lpstr>Poppins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Spring Classroom Newsletter in Cream Green and Orange Flat Graphic Style</dc:title>
  <dc:creator>Rachael Adam</dc:creator>
  <cp:lastModifiedBy>Rachael Adam</cp:lastModifiedBy>
  <cp:revision>4</cp:revision>
  <dcterms:created xsi:type="dcterms:W3CDTF">2006-08-16T00:00:00Z</dcterms:created>
  <dcterms:modified xsi:type="dcterms:W3CDTF">2026-08-18T19:19:14Z</dcterms:modified>
  <dc:identifier>DAHSMWad4Yk</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0x0101008DD3C4279EBA064E9C5180B82DAA58CE</vt:lpwstr>
  </property>
</Properties>
</file>